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6202025" cy="21602700"/>
  <p:notesSz cx="6858000" cy="9144000"/>
  <p:defaultTextStyle>
    <a:defPPr>
      <a:defRPr lang="en-US"/>
    </a:defPPr>
    <a:lvl1pPr marL="0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0135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60270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40405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20540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00675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480810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560945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641080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04">
          <p15:clr>
            <a:srgbClr val="A4A3A4"/>
          </p15:clr>
        </p15:guide>
        <p15:guide id="2" pos="51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87"/>
  </p:normalViewPr>
  <p:slideViewPr>
    <p:cSldViewPr>
      <p:cViewPr varScale="1">
        <p:scale>
          <a:sx n="36" d="100"/>
          <a:sy n="36" d="100"/>
        </p:scale>
        <p:origin x="2970" y="96"/>
      </p:cViewPr>
      <p:guideLst>
        <p:guide orient="horz" pos="6804"/>
        <p:guide pos="51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E653F0-5680-48FA-B7F0-41C8EE2BF50E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DD9D0-3DBA-4CB8-9980-9201456F2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8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DD9D0-3DBA-4CB8-9980-9201456F28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9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5153" y="6710840"/>
            <a:ext cx="13771721" cy="463057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0304" y="12241529"/>
            <a:ext cx="11341418" cy="552069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0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404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00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560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3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363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751595" y="2045257"/>
            <a:ext cx="8612951" cy="4354544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12740" y="2045257"/>
            <a:ext cx="25568821" cy="4354544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294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316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9849" y="13881737"/>
            <a:ext cx="13771721" cy="4290536"/>
          </a:xfr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9849" y="9156148"/>
            <a:ext cx="13771721" cy="4725589"/>
          </a:xfrm>
        </p:spPr>
        <p:txBody>
          <a:bodyPr anchor="b"/>
          <a:lstStyle>
            <a:lvl1pPr marL="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1pPr>
            <a:lvl2pPr marL="1080135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6027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4040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2054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0067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48081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56094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64108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43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2739" y="11906489"/>
            <a:ext cx="17090886" cy="33684211"/>
          </a:xfrm>
        </p:spPr>
        <p:txBody>
          <a:bodyPr/>
          <a:lstStyle>
            <a:lvl1pPr>
              <a:defRPr sz="6600"/>
            </a:lvl1pPr>
            <a:lvl2pPr>
              <a:defRPr sz="5700"/>
            </a:lvl2pPr>
            <a:lvl3pPr>
              <a:defRPr sz="47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73659" y="11906489"/>
            <a:ext cx="17090886" cy="33684211"/>
          </a:xfrm>
        </p:spPr>
        <p:txBody>
          <a:bodyPr/>
          <a:lstStyle>
            <a:lvl1pPr>
              <a:defRPr sz="6600"/>
            </a:lvl1pPr>
            <a:lvl2pPr>
              <a:defRPr sz="5700"/>
            </a:lvl2pPr>
            <a:lvl3pPr>
              <a:defRPr sz="47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59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101" y="865109"/>
            <a:ext cx="14581823" cy="360045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101" y="4835605"/>
            <a:ext cx="7158708" cy="2015251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0135" indent="0">
              <a:buNone/>
              <a:defRPr sz="4700" b="1"/>
            </a:lvl2pPr>
            <a:lvl3pPr marL="2160270" indent="0">
              <a:buNone/>
              <a:defRPr sz="4300" b="1"/>
            </a:lvl3pPr>
            <a:lvl4pPr marL="3240405" indent="0">
              <a:buNone/>
              <a:defRPr sz="3800" b="1"/>
            </a:lvl4pPr>
            <a:lvl5pPr marL="4320540" indent="0">
              <a:buNone/>
              <a:defRPr sz="3800" b="1"/>
            </a:lvl5pPr>
            <a:lvl6pPr marL="5400675" indent="0">
              <a:buNone/>
              <a:defRPr sz="3800" b="1"/>
            </a:lvl6pPr>
            <a:lvl7pPr marL="6480810" indent="0">
              <a:buNone/>
              <a:defRPr sz="3800" b="1"/>
            </a:lvl7pPr>
            <a:lvl8pPr marL="7560945" indent="0">
              <a:buNone/>
              <a:defRPr sz="3800" b="1"/>
            </a:lvl8pPr>
            <a:lvl9pPr marL="8641080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0101" y="6850856"/>
            <a:ext cx="7158708" cy="12446557"/>
          </a:xfrm>
        </p:spPr>
        <p:txBody>
          <a:bodyPr/>
          <a:lstStyle>
            <a:lvl1pPr>
              <a:defRPr sz="5700"/>
            </a:lvl1pPr>
            <a:lvl2pPr>
              <a:defRPr sz="47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30405" y="4835605"/>
            <a:ext cx="7161520" cy="2015251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0135" indent="0">
              <a:buNone/>
              <a:defRPr sz="4700" b="1"/>
            </a:lvl2pPr>
            <a:lvl3pPr marL="2160270" indent="0">
              <a:buNone/>
              <a:defRPr sz="4300" b="1"/>
            </a:lvl3pPr>
            <a:lvl4pPr marL="3240405" indent="0">
              <a:buNone/>
              <a:defRPr sz="3800" b="1"/>
            </a:lvl4pPr>
            <a:lvl5pPr marL="4320540" indent="0">
              <a:buNone/>
              <a:defRPr sz="3800" b="1"/>
            </a:lvl5pPr>
            <a:lvl6pPr marL="5400675" indent="0">
              <a:buNone/>
              <a:defRPr sz="3800" b="1"/>
            </a:lvl6pPr>
            <a:lvl7pPr marL="6480810" indent="0">
              <a:buNone/>
              <a:defRPr sz="3800" b="1"/>
            </a:lvl7pPr>
            <a:lvl8pPr marL="7560945" indent="0">
              <a:buNone/>
              <a:defRPr sz="3800" b="1"/>
            </a:lvl8pPr>
            <a:lvl9pPr marL="8641080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30405" y="6850856"/>
            <a:ext cx="7161520" cy="12446557"/>
          </a:xfrm>
        </p:spPr>
        <p:txBody>
          <a:bodyPr/>
          <a:lstStyle>
            <a:lvl1pPr>
              <a:defRPr sz="5700"/>
            </a:lvl1pPr>
            <a:lvl2pPr>
              <a:defRPr sz="47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39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81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07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103" y="860109"/>
            <a:ext cx="5330354" cy="3660457"/>
          </a:xfrm>
        </p:spPr>
        <p:txBody>
          <a:bodyPr anchor="b"/>
          <a:lstStyle>
            <a:lvl1pPr algn="l">
              <a:defRPr sz="4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4542" y="860110"/>
            <a:ext cx="9057382" cy="18437305"/>
          </a:xfrm>
        </p:spPr>
        <p:txBody>
          <a:bodyPr/>
          <a:lstStyle>
            <a:lvl1pPr>
              <a:defRPr sz="7600"/>
            </a:lvl1pPr>
            <a:lvl2pPr>
              <a:defRPr sz="6600"/>
            </a:lvl2pPr>
            <a:lvl3pPr>
              <a:defRPr sz="57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103" y="4520567"/>
            <a:ext cx="5330354" cy="14776848"/>
          </a:xfrm>
        </p:spPr>
        <p:txBody>
          <a:bodyPr/>
          <a:lstStyle>
            <a:lvl1pPr marL="0" indent="0">
              <a:buNone/>
              <a:defRPr sz="3300"/>
            </a:lvl1pPr>
            <a:lvl2pPr marL="1080135" indent="0">
              <a:buNone/>
              <a:defRPr sz="2800"/>
            </a:lvl2pPr>
            <a:lvl3pPr marL="2160270" indent="0">
              <a:buNone/>
              <a:defRPr sz="2400"/>
            </a:lvl3pPr>
            <a:lvl4pPr marL="3240405" indent="0">
              <a:buNone/>
              <a:defRPr sz="2100"/>
            </a:lvl4pPr>
            <a:lvl5pPr marL="4320540" indent="0">
              <a:buNone/>
              <a:defRPr sz="2100"/>
            </a:lvl5pPr>
            <a:lvl6pPr marL="5400675" indent="0">
              <a:buNone/>
              <a:defRPr sz="2100"/>
            </a:lvl6pPr>
            <a:lvl7pPr marL="6480810" indent="0">
              <a:buNone/>
              <a:defRPr sz="2100"/>
            </a:lvl7pPr>
            <a:lvl8pPr marL="7560945" indent="0">
              <a:buNone/>
              <a:defRPr sz="2100"/>
            </a:lvl8pPr>
            <a:lvl9pPr marL="8641080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11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5710" y="15121890"/>
            <a:ext cx="9721215" cy="1785225"/>
          </a:xfrm>
        </p:spPr>
        <p:txBody>
          <a:bodyPr anchor="b"/>
          <a:lstStyle>
            <a:lvl1pPr algn="l">
              <a:defRPr sz="4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75710" y="1930242"/>
            <a:ext cx="9721215" cy="12961620"/>
          </a:xfrm>
        </p:spPr>
        <p:txBody>
          <a:bodyPr/>
          <a:lstStyle>
            <a:lvl1pPr marL="0" indent="0">
              <a:buNone/>
              <a:defRPr sz="7600"/>
            </a:lvl1pPr>
            <a:lvl2pPr marL="1080135" indent="0">
              <a:buNone/>
              <a:defRPr sz="6600"/>
            </a:lvl2pPr>
            <a:lvl3pPr marL="2160270" indent="0">
              <a:buNone/>
              <a:defRPr sz="5700"/>
            </a:lvl3pPr>
            <a:lvl4pPr marL="3240405" indent="0">
              <a:buNone/>
              <a:defRPr sz="4700"/>
            </a:lvl4pPr>
            <a:lvl5pPr marL="4320540" indent="0">
              <a:buNone/>
              <a:defRPr sz="4700"/>
            </a:lvl5pPr>
            <a:lvl6pPr marL="5400675" indent="0">
              <a:buNone/>
              <a:defRPr sz="4700"/>
            </a:lvl6pPr>
            <a:lvl7pPr marL="6480810" indent="0">
              <a:buNone/>
              <a:defRPr sz="4700"/>
            </a:lvl7pPr>
            <a:lvl8pPr marL="7560945" indent="0">
              <a:buNone/>
              <a:defRPr sz="4700"/>
            </a:lvl8pPr>
            <a:lvl9pPr marL="8641080" indent="0">
              <a:buNone/>
              <a:defRPr sz="4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75710" y="16907115"/>
            <a:ext cx="9721215" cy="2535315"/>
          </a:xfrm>
        </p:spPr>
        <p:txBody>
          <a:bodyPr/>
          <a:lstStyle>
            <a:lvl1pPr marL="0" indent="0">
              <a:buNone/>
              <a:defRPr sz="3300"/>
            </a:lvl1pPr>
            <a:lvl2pPr marL="1080135" indent="0">
              <a:buNone/>
              <a:defRPr sz="2800"/>
            </a:lvl2pPr>
            <a:lvl3pPr marL="2160270" indent="0">
              <a:buNone/>
              <a:defRPr sz="2400"/>
            </a:lvl3pPr>
            <a:lvl4pPr marL="3240405" indent="0">
              <a:buNone/>
              <a:defRPr sz="2100"/>
            </a:lvl4pPr>
            <a:lvl5pPr marL="4320540" indent="0">
              <a:buNone/>
              <a:defRPr sz="2100"/>
            </a:lvl5pPr>
            <a:lvl6pPr marL="5400675" indent="0">
              <a:buNone/>
              <a:defRPr sz="2100"/>
            </a:lvl6pPr>
            <a:lvl7pPr marL="6480810" indent="0">
              <a:buNone/>
              <a:defRPr sz="2100"/>
            </a:lvl7pPr>
            <a:lvl8pPr marL="7560945" indent="0">
              <a:buNone/>
              <a:defRPr sz="2100"/>
            </a:lvl8pPr>
            <a:lvl9pPr marL="8641080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90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99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101" y="865109"/>
            <a:ext cx="14581823" cy="3600451"/>
          </a:xfrm>
          <a:prstGeom prst="rect">
            <a:avLst/>
          </a:prstGeom>
        </p:spPr>
        <p:txBody>
          <a:bodyPr vert="horz" lIns="216027" tIns="108014" rIns="216027" bIns="10801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101" y="5040631"/>
            <a:ext cx="14581823" cy="14256784"/>
          </a:xfrm>
          <a:prstGeom prst="rect">
            <a:avLst/>
          </a:prstGeom>
        </p:spPr>
        <p:txBody>
          <a:bodyPr vert="horz" lIns="216027" tIns="108014" rIns="216027" bIns="10801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0101" y="20022504"/>
            <a:ext cx="3780473" cy="1150144"/>
          </a:xfrm>
          <a:prstGeom prst="rect">
            <a:avLst/>
          </a:prstGeom>
        </p:spPr>
        <p:txBody>
          <a:bodyPr vert="horz" lIns="216027" tIns="108014" rIns="216027" bIns="108014" rtlCol="0" anchor="ctr"/>
          <a:lstStyle>
            <a:lvl1pPr algn="l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97F03-1154-4AF1-AA31-1B85E41BB730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35693" y="20022504"/>
            <a:ext cx="5130641" cy="1150144"/>
          </a:xfrm>
          <a:prstGeom prst="rect">
            <a:avLst/>
          </a:prstGeom>
        </p:spPr>
        <p:txBody>
          <a:bodyPr vert="horz" lIns="216027" tIns="108014" rIns="216027" bIns="108014" rtlCol="0" anchor="ctr"/>
          <a:lstStyle>
            <a:lvl1pPr algn="ct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11451" y="20022504"/>
            <a:ext cx="3780473" cy="1150144"/>
          </a:xfrm>
          <a:prstGeom prst="rect">
            <a:avLst/>
          </a:prstGeom>
        </p:spPr>
        <p:txBody>
          <a:bodyPr vert="horz" lIns="216027" tIns="108014" rIns="216027" bIns="108014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172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60270" rtl="0" eaLnBrk="1" latinLnBrk="0" hangingPunct="1">
        <a:spcBef>
          <a:spcPct val="0"/>
        </a:spcBef>
        <a:buNone/>
        <a:defRPr sz="10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101" indent="-810101" algn="l" defTabSz="2160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55219" indent="-675084" algn="l" defTabSz="2160270" rtl="0" eaLnBrk="1" latinLnBrk="0" hangingPunct="1">
        <a:spcBef>
          <a:spcPct val="20000"/>
        </a:spcBef>
        <a:buFont typeface="Arial" panose="020B0604020202020204" pitchFamily="34" charset="0"/>
        <a:buChar char="–"/>
        <a:defRPr sz="6600" kern="1200">
          <a:solidFill>
            <a:schemeClr val="tx1"/>
          </a:solidFill>
          <a:latin typeface="+mn-lt"/>
          <a:ea typeface="+mn-ea"/>
          <a:cs typeface="+mn-cs"/>
        </a:defRPr>
      </a:lvl2pPr>
      <a:lvl3pPr marL="2700338" indent="-540068" algn="l" defTabSz="2160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780473" indent="-540068" algn="l" defTabSz="2160270" rtl="0" eaLnBrk="1" latinLnBrk="0" hangingPunct="1">
        <a:spcBef>
          <a:spcPct val="20000"/>
        </a:spcBef>
        <a:buFont typeface="Arial" panose="020B0604020202020204" pitchFamily="34" charset="0"/>
        <a:buChar char="–"/>
        <a:defRPr sz="4700" kern="1200">
          <a:solidFill>
            <a:schemeClr val="tx1"/>
          </a:solidFill>
          <a:latin typeface="+mn-lt"/>
          <a:ea typeface="+mn-ea"/>
          <a:cs typeface="+mn-cs"/>
        </a:defRPr>
      </a:lvl4pPr>
      <a:lvl5pPr marL="4860608" indent="-540068" algn="l" defTabSz="2160270" rtl="0" eaLnBrk="1" latinLnBrk="0" hangingPunct="1">
        <a:spcBef>
          <a:spcPct val="20000"/>
        </a:spcBef>
        <a:buFont typeface="Arial" panose="020B0604020202020204" pitchFamily="34" charset="0"/>
        <a:buChar char="»"/>
        <a:defRPr sz="4700" kern="1200">
          <a:solidFill>
            <a:schemeClr val="tx1"/>
          </a:solidFill>
          <a:latin typeface="+mn-lt"/>
          <a:ea typeface="+mn-ea"/>
          <a:cs typeface="+mn-cs"/>
        </a:defRPr>
      </a:lvl5pPr>
      <a:lvl6pPr marL="5940743" indent="-540068" algn="l" defTabSz="2160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7020878" indent="-540068" algn="l" defTabSz="2160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101013" indent="-540068" algn="l" defTabSz="2160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181148" indent="-540068" algn="l" defTabSz="2160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027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0135" algn="l" defTabSz="216027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60270" algn="l" defTabSz="216027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40405" algn="l" defTabSz="216027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20540" algn="l" defTabSz="216027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00675" algn="l" defTabSz="216027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480810" algn="l" defTabSz="216027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560945" algn="l" defTabSz="216027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641080" algn="l" defTabSz="216027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4000">
              <a:schemeClr val="accent1">
                <a:lumMod val="0"/>
                <a:lumOff val="100000"/>
              </a:schemeClr>
            </a:gs>
            <a:gs pos="72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-755972" y="1348947"/>
            <a:ext cx="17209912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7200" b="1" dirty="0">
              <a:solidFill>
                <a:srgbClr val="FF0000"/>
              </a:solidFill>
              <a:cs typeface="+mj-cs"/>
            </a:endParaRPr>
          </a:p>
          <a:p>
            <a:pPr algn="ctr"/>
            <a:r>
              <a:rPr lang="en-US" sz="7200" b="1" dirty="0">
                <a:solidFill>
                  <a:srgbClr val="FF0000"/>
                </a:solidFill>
                <a:cs typeface="+mj-cs"/>
              </a:rPr>
              <a:t>LMI Special Seminar: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Advanced Entanglement for Quantum Information Encoding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 in Photonic States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Liat Nemirovsky Levy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Postdoc, Philip Walther's group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University of Vienna</a:t>
            </a:r>
          </a:p>
          <a:p>
            <a:pPr algn="ctr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999771" y="232574"/>
            <a:ext cx="184731" cy="754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657235" y="6631535"/>
            <a:ext cx="1022513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chemeClr val="bg1"/>
                </a:solidFill>
              </a:rPr>
              <a:t>Wednesday  May   20</a:t>
            </a:r>
            <a:r>
              <a:rPr lang="en-US" sz="3600" b="1" baseline="30000" dirty="0">
                <a:solidFill>
                  <a:schemeClr val="bg1"/>
                </a:solidFill>
              </a:rPr>
              <a:t>th</a:t>
            </a:r>
            <a:r>
              <a:rPr lang="en-US" sz="3600" b="1" dirty="0">
                <a:solidFill>
                  <a:schemeClr val="bg1"/>
                </a:solidFill>
              </a:rPr>
              <a:t>,  2026, 13:00-14:00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4959663" y="6495581"/>
            <a:ext cx="5778642" cy="0"/>
          </a:xfrm>
          <a:prstGeom prst="line">
            <a:avLst/>
          </a:prstGeom>
          <a:ln w="508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959663" y="10081270"/>
            <a:ext cx="5778642" cy="0"/>
          </a:xfrm>
          <a:prstGeom prst="line">
            <a:avLst/>
          </a:prstGeom>
          <a:ln w="508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89291" y="258175"/>
            <a:ext cx="15877764" cy="21026336"/>
          </a:xfrm>
          <a:prstGeom prst="rect">
            <a:avLst/>
          </a:prstGeom>
          <a:noFill/>
          <a:ln w="539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 descr="C:\Users\קרן ותומר\Downloads\logo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2039" y="144276"/>
            <a:ext cx="10153128" cy="1944215"/>
          </a:xfrm>
          <a:prstGeom prst="rect">
            <a:avLst/>
          </a:prstGeom>
          <a:noFill/>
        </p:spPr>
      </p:pic>
      <p:sp>
        <p:nvSpPr>
          <p:cNvPr id="15" name="Text Placeholder 4"/>
          <p:cNvSpPr txBox="1">
            <a:spLocks/>
          </p:cNvSpPr>
          <p:nvPr/>
        </p:nvSpPr>
        <p:spPr>
          <a:xfrm>
            <a:off x="622716" y="11412905"/>
            <a:ext cx="15687781" cy="10051113"/>
          </a:xfrm>
          <a:prstGeom prst="rect">
            <a:avLst/>
          </a:prstGeom>
        </p:spPr>
        <p:txBody>
          <a:bodyPr vert="horz" lIns="216027" tIns="108014" rIns="216027" bIns="108014" rtlCol="0">
            <a:noAutofit/>
          </a:bodyPr>
          <a:lstStyle/>
          <a:p>
            <a:endParaRPr lang="en-US" sz="3200" b="1" u="sng" dirty="0">
              <a:solidFill>
                <a:srgbClr val="FF0000"/>
              </a:solidFill>
            </a:endParaRPr>
          </a:p>
          <a:p>
            <a:r>
              <a:rPr lang="en-US" sz="3200" b="1" u="sng" dirty="0">
                <a:solidFill>
                  <a:srgbClr val="FF0000"/>
                </a:solidFill>
              </a:rPr>
              <a:t>Abstract: </a:t>
            </a:r>
            <a:r>
              <a:rPr lang="en-US" sz="3200" dirty="0">
                <a:solidFill>
                  <a:schemeClr val="bg1"/>
                </a:solidFill>
              </a:rPr>
              <a:t>Entanglement is a central resource in quantum information science. Advanced forms - such as high-dimensional, multipartite, and hyperentanglement - offer new capabilities by expanding the Hilbert space and enabling more complex correlations. Multipartite entanglement involves correlations among more than two subsystems; high-dimensional entanglement extends beyond qubits to </a:t>
            </a:r>
            <a:r>
              <a:rPr lang="en-US" sz="3200" dirty="0" err="1">
                <a:solidFill>
                  <a:schemeClr val="bg1"/>
                </a:solidFill>
              </a:rPr>
              <a:t>qudits</a:t>
            </a:r>
            <a:r>
              <a:rPr lang="en-US" sz="3200" dirty="0">
                <a:solidFill>
                  <a:schemeClr val="bg1"/>
                </a:solidFill>
              </a:rPr>
              <a:t>; and hyperentanglement refers to entanglement across multiple degrees of freedom simultaneously. </a:t>
            </a:r>
          </a:p>
          <a:p>
            <a:r>
              <a:rPr lang="en-US" sz="3200" dirty="0">
                <a:solidFill>
                  <a:schemeClr val="bg1"/>
                </a:solidFill>
              </a:rPr>
              <a:t>In this talk, I will present new approaches for the generation and control of such entangled photonic states, and explore their use as resources for encoding and manipulating quantum information. I will describe our experimental and theoretical work on generating a new type of highly entangled photonic states via spatial and polarization modes, and show how combining multiple degrees of freedom can enhance the channel capacity in quantum systems. </a:t>
            </a:r>
          </a:p>
          <a:p>
            <a:r>
              <a:rPr lang="en-US" sz="3200" dirty="0">
                <a:solidFill>
                  <a:schemeClr val="bg1"/>
                </a:solidFill>
              </a:rPr>
              <a:t>Finally, I will introduce a topological scheme we developed to protect entanglement in integrated photonic platforms, offering a new route toward scalable, resilient quantum photonic technologies.</a:t>
            </a:r>
          </a:p>
          <a:p>
            <a:r>
              <a:rPr lang="en-US" sz="3200" dirty="0">
                <a:solidFill>
                  <a:schemeClr val="bg1"/>
                </a:solidFill>
              </a:rPr>
              <a:t>Best,</a:t>
            </a:r>
          </a:p>
          <a:p>
            <a:endParaRPr lang="en-US" sz="3200" dirty="0">
              <a:solidFill>
                <a:schemeClr val="bg1"/>
              </a:solidFill>
            </a:endParaRPr>
          </a:p>
          <a:p>
            <a:endParaRPr lang="en-US" sz="3200" dirty="0">
              <a:solidFill>
                <a:schemeClr val="bg1"/>
              </a:solidFill>
            </a:endParaRPr>
          </a:p>
          <a:p>
            <a:endParaRPr lang="en-US" sz="3200" dirty="0">
              <a:solidFill>
                <a:schemeClr val="bg1"/>
              </a:solidFill>
            </a:endParaRPr>
          </a:p>
          <a:p>
            <a:endParaRPr lang="en-US" sz="3200" dirty="0">
              <a:solidFill>
                <a:schemeClr val="bg1"/>
              </a:solidFill>
            </a:endParaRPr>
          </a:p>
          <a:p>
            <a:endParaRPr lang="en-US" sz="3200" dirty="0">
              <a:solidFill>
                <a:schemeClr val="bg1"/>
              </a:solidFill>
            </a:endParaRPr>
          </a:p>
          <a:p>
            <a:endParaRPr lang="en-US" sz="3200" dirty="0">
              <a:solidFill>
                <a:schemeClr val="bg1"/>
              </a:solidFill>
            </a:endParaRPr>
          </a:p>
          <a:p>
            <a:endParaRPr lang="en-US" sz="32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600" dirty="0">
              <a:solidFill>
                <a:schemeClr val="bg1"/>
              </a:solidFill>
            </a:endParaRPr>
          </a:p>
          <a:p>
            <a:endParaRPr lang="en-US" sz="2600" dirty="0">
              <a:solidFill>
                <a:schemeClr val="bg1"/>
              </a:solidFill>
            </a:endParaRPr>
          </a:p>
          <a:p>
            <a:endParaRPr lang="en-US" sz="2600" b="1" u="sng" dirty="0">
              <a:solidFill>
                <a:schemeClr val="bg1"/>
              </a:solidFill>
            </a:endParaRPr>
          </a:p>
          <a:p>
            <a:endParaRPr lang="en-US" sz="2800" b="1" u="sng" dirty="0">
              <a:solidFill>
                <a:schemeClr val="bg1"/>
              </a:solidFill>
            </a:endParaRPr>
          </a:p>
          <a:p>
            <a:endParaRPr lang="en-US" sz="2800" b="1" u="sng" dirty="0">
              <a:solidFill>
                <a:schemeClr val="bg1"/>
              </a:solidFill>
            </a:endParaRPr>
          </a:p>
          <a:p>
            <a:endParaRPr lang="en-US" sz="2800" b="1" u="sng" dirty="0">
              <a:solidFill>
                <a:schemeClr val="bg1"/>
              </a:solidFill>
            </a:endParaRPr>
          </a:p>
          <a:p>
            <a:endParaRPr lang="en-US" sz="2800" b="1" u="sng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50925" y="7748862"/>
            <a:ext cx="102976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chemeClr val="bg1"/>
                </a:solidFill>
              </a:rPr>
              <a:t>Light refreshments and drinks will be served at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12:30</a:t>
            </a:r>
          </a:p>
        </p:txBody>
      </p:sp>
      <p:sp>
        <p:nvSpPr>
          <p:cNvPr id="11" name="Text Placeholder 4"/>
          <p:cNvSpPr txBox="1">
            <a:spLocks/>
          </p:cNvSpPr>
          <p:nvPr/>
        </p:nvSpPr>
        <p:spPr>
          <a:xfrm>
            <a:off x="2419043" y="8840425"/>
            <a:ext cx="10976662" cy="1437494"/>
          </a:xfrm>
          <a:prstGeom prst="rect">
            <a:avLst/>
          </a:prstGeom>
        </p:spPr>
        <p:txBody>
          <a:bodyPr vert="horz" lIns="216027" tIns="108014" rIns="216027" bIns="108014" rtlCol="0">
            <a:noAutofit/>
          </a:bodyPr>
          <a:lstStyle>
            <a:lvl1pPr marL="0" indent="0" algn="l" defTabSz="21602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0135" indent="0" algn="l" defTabSz="21602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60270" indent="0" algn="l" defTabSz="21602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40405" indent="0" algn="l" defTabSz="21602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20540" indent="0" algn="l" defTabSz="21602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00675" indent="0" algn="l" defTabSz="21602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480810" indent="0" algn="l" defTabSz="21602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560945" indent="0" algn="l" defTabSz="21602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641080" indent="0" algn="l" defTabSz="21602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>
                <a:solidFill>
                  <a:schemeClr val="bg1"/>
                </a:solidFill>
                <a:highlight>
                  <a:srgbClr val="FFFF00"/>
                </a:highlight>
              </a:rPr>
              <a:t>Seminar room, nano building</a:t>
            </a: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23C637-C7AD-E29B-D600-D4A67608EF3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12178" t="-1364" r="-309389" b="18548"/>
          <a:stretch>
            <a:fillRect/>
          </a:stretch>
        </p:blipFill>
        <p:spPr>
          <a:xfrm>
            <a:off x="21566509" y="2376414"/>
            <a:ext cx="2592287" cy="38884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988193A-DEDE-C720-4B21-CD92CAE1ABE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6346" y="4721066"/>
            <a:ext cx="2507358" cy="2622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105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dd7a12f-2cf0-463f-b751-f8190b8823e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72336091655E418A3E53AB1B1DA418" ma:contentTypeVersion="10" ma:contentTypeDescription="Create a new document." ma:contentTypeScope="" ma:versionID="0e966114bcd9a0af418a2d67b9c2e864">
  <xsd:schema xmlns:xsd="http://www.w3.org/2001/XMLSchema" xmlns:xs="http://www.w3.org/2001/XMLSchema" xmlns:p="http://schemas.microsoft.com/office/2006/metadata/properties" xmlns:ns3="fdd7a12f-2cf0-463f-b751-f8190b8823e1" targetNamespace="http://schemas.microsoft.com/office/2006/metadata/properties" ma:root="true" ma:fieldsID="4f1d959ec5a67ac0c67f985c6e43e2c6" ns3:_="">
    <xsd:import namespace="fdd7a12f-2cf0-463f-b751-f8190b8823e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d7a12f-2cf0-463f-b751-f8190b8823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940AFE-8B72-4CF4-AA83-869B95F5239C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fdd7a12f-2cf0-463f-b751-f8190b8823e1"/>
    <ds:schemaRef ds:uri="http://purl.org/dc/elements/1.1/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0821DCF-B06F-4230-A048-3CE00D240B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63F7E93-5273-40AA-9331-D61CD1B9B4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d7a12f-2cf0-463f-b751-f8190b8823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82160</TotalTime>
  <Words>221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Ronit Weingarten</dc:creator>
  <cp:lastModifiedBy>Galit Hakak</cp:lastModifiedBy>
  <cp:revision>184</cp:revision>
  <dcterms:created xsi:type="dcterms:W3CDTF">2016-10-19T10:09:32Z</dcterms:created>
  <dcterms:modified xsi:type="dcterms:W3CDTF">2026-05-17T13:12:22Z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0x010100EA72336091655E418A3E53AB1B1DA418</vt:lpwstr>
  </property>
</Properties>
</file>