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6202025" cy="21602700"/>
  <p:notesSz cx="6858000" cy="9144000"/>
  <p:defaultTextStyle>
    <a:defPPr>
      <a:defRPr lang="en-US"/>
    </a:defPPr>
    <a:lvl1pPr marL="0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0135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60270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40405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20540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00675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480810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560945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41080" algn="l" defTabSz="2160270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04">
          <p15:clr>
            <a:srgbClr val="A4A3A4"/>
          </p15:clr>
        </p15:guide>
        <p15:guide id="2" pos="51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87"/>
  </p:normalViewPr>
  <p:slideViewPr>
    <p:cSldViewPr>
      <p:cViewPr varScale="1">
        <p:scale>
          <a:sx n="36" d="100"/>
          <a:sy n="36" d="100"/>
        </p:scale>
        <p:origin x="2970" y="96"/>
      </p:cViewPr>
      <p:guideLst>
        <p:guide orient="horz" pos="6804"/>
        <p:guide pos="51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653F0-5680-48FA-B7F0-41C8EE2BF50E}" type="datetimeFigureOut">
              <a:rPr lang="en-US" smtClean="0"/>
              <a:t>30-Dec-25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DD9D0-3DBA-4CB8-9980-9201456F2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8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FDD9D0-3DBA-4CB8-9980-9201456F28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9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5153" y="6710840"/>
            <a:ext cx="13771721" cy="463057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0304" y="12241529"/>
            <a:ext cx="11341418" cy="552069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80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40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00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560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30-Dec-25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83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30-Dec-25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36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751595" y="2045257"/>
            <a:ext cx="8612951" cy="4354544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12740" y="2045257"/>
            <a:ext cx="25568821" cy="435454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30-Dec-25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94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30-Dec-25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16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9849" y="13881737"/>
            <a:ext cx="13771721" cy="4290536"/>
          </a:xfrm>
        </p:spPr>
        <p:txBody>
          <a:bodyPr anchor="t"/>
          <a:lstStyle>
            <a:lvl1pPr algn="l">
              <a:defRPr sz="9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9849" y="9156148"/>
            <a:ext cx="13771721" cy="4725589"/>
          </a:xfrm>
        </p:spPr>
        <p:txBody>
          <a:bodyPr anchor="b"/>
          <a:lstStyle>
            <a:lvl1pPr marL="0" indent="0">
              <a:buNone/>
              <a:defRPr sz="4700">
                <a:solidFill>
                  <a:schemeClr val="tx1">
                    <a:tint val="75000"/>
                  </a:schemeClr>
                </a:solidFill>
              </a:defRPr>
            </a:lvl1pPr>
            <a:lvl2pPr marL="1080135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60270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4040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2054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0067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48081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56094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64108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30-Dec-25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43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2739" y="11906489"/>
            <a:ext cx="17090886" cy="33684211"/>
          </a:xfrm>
        </p:spPr>
        <p:txBody>
          <a:bodyPr/>
          <a:lstStyle>
            <a:lvl1pPr>
              <a:defRPr sz="6600"/>
            </a:lvl1pPr>
            <a:lvl2pPr>
              <a:defRPr sz="5700"/>
            </a:lvl2pPr>
            <a:lvl3pPr>
              <a:defRPr sz="47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73659" y="11906489"/>
            <a:ext cx="17090886" cy="33684211"/>
          </a:xfrm>
        </p:spPr>
        <p:txBody>
          <a:bodyPr/>
          <a:lstStyle>
            <a:lvl1pPr>
              <a:defRPr sz="6600"/>
            </a:lvl1pPr>
            <a:lvl2pPr>
              <a:defRPr sz="5700"/>
            </a:lvl2pPr>
            <a:lvl3pPr>
              <a:defRPr sz="47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30-Dec-25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59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101" y="865109"/>
            <a:ext cx="14581823" cy="360045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101" y="4835605"/>
            <a:ext cx="7158708" cy="2015251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0135" indent="0">
              <a:buNone/>
              <a:defRPr sz="4700" b="1"/>
            </a:lvl2pPr>
            <a:lvl3pPr marL="2160270" indent="0">
              <a:buNone/>
              <a:defRPr sz="4300" b="1"/>
            </a:lvl3pPr>
            <a:lvl4pPr marL="3240405" indent="0">
              <a:buNone/>
              <a:defRPr sz="3800" b="1"/>
            </a:lvl4pPr>
            <a:lvl5pPr marL="4320540" indent="0">
              <a:buNone/>
              <a:defRPr sz="3800" b="1"/>
            </a:lvl5pPr>
            <a:lvl6pPr marL="5400675" indent="0">
              <a:buNone/>
              <a:defRPr sz="3800" b="1"/>
            </a:lvl6pPr>
            <a:lvl7pPr marL="6480810" indent="0">
              <a:buNone/>
              <a:defRPr sz="3800" b="1"/>
            </a:lvl7pPr>
            <a:lvl8pPr marL="7560945" indent="0">
              <a:buNone/>
              <a:defRPr sz="3800" b="1"/>
            </a:lvl8pPr>
            <a:lvl9pPr marL="8641080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0101" y="6850856"/>
            <a:ext cx="7158708" cy="12446557"/>
          </a:xfrm>
        </p:spPr>
        <p:txBody>
          <a:bodyPr/>
          <a:lstStyle>
            <a:lvl1pPr>
              <a:defRPr sz="5700"/>
            </a:lvl1pPr>
            <a:lvl2pPr>
              <a:defRPr sz="47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30405" y="4835605"/>
            <a:ext cx="7161520" cy="2015251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0135" indent="0">
              <a:buNone/>
              <a:defRPr sz="4700" b="1"/>
            </a:lvl2pPr>
            <a:lvl3pPr marL="2160270" indent="0">
              <a:buNone/>
              <a:defRPr sz="4300" b="1"/>
            </a:lvl3pPr>
            <a:lvl4pPr marL="3240405" indent="0">
              <a:buNone/>
              <a:defRPr sz="3800" b="1"/>
            </a:lvl4pPr>
            <a:lvl5pPr marL="4320540" indent="0">
              <a:buNone/>
              <a:defRPr sz="3800" b="1"/>
            </a:lvl5pPr>
            <a:lvl6pPr marL="5400675" indent="0">
              <a:buNone/>
              <a:defRPr sz="3800" b="1"/>
            </a:lvl6pPr>
            <a:lvl7pPr marL="6480810" indent="0">
              <a:buNone/>
              <a:defRPr sz="3800" b="1"/>
            </a:lvl7pPr>
            <a:lvl8pPr marL="7560945" indent="0">
              <a:buNone/>
              <a:defRPr sz="3800" b="1"/>
            </a:lvl8pPr>
            <a:lvl9pPr marL="8641080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30405" y="6850856"/>
            <a:ext cx="7161520" cy="12446557"/>
          </a:xfrm>
        </p:spPr>
        <p:txBody>
          <a:bodyPr/>
          <a:lstStyle>
            <a:lvl1pPr>
              <a:defRPr sz="5700"/>
            </a:lvl1pPr>
            <a:lvl2pPr>
              <a:defRPr sz="47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30-Dec-25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39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30-Dec-25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81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30-Dec-25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07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103" y="860109"/>
            <a:ext cx="5330354" cy="3660457"/>
          </a:xfrm>
        </p:spPr>
        <p:txBody>
          <a:bodyPr anchor="b"/>
          <a:lstStyle>
            <a:lvl1pPr algn="l">
              <a:defRPr sz="4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4542" y="860110"/>
            <a:ext cx="9057382" cy="18437305"/>
          </a:xfrm>
        </p:spPr>
        <p:txBody>
          <a:bodyPr/>
          <a:lstStyle>
            <a:lvl1pPr>
              <a:defRPr sz="7600"/>
            </a:lvl1pPr>
            <a:lvl2pPr>
              <a:defRPr sz="6600"/>
            </a:lvl2pPr>
            <a:lvl3pPr>
              <a:defRPr sz="5700"/>
            </a:lvl3pPr>
            <a:lvl4pPr>
              <a:defRPr sz="4700"/>
            </a:lvl4pPr>
            <a:lvl5pPr>
              <a:defRPr sz="4700"/>
            </a:lvl5pPr>
            <a:lvl6pPr>
              <a:defRPr sz="4700"/>
            </a:lvl6pPr>
            <a:lvl7pPr>
              <a:defRPr sz="4700"/>
            </a:lvl7pPr>
            <a:lvl8pPr>
              <a:defRPr sz="4700"/>
            </a:lvl8pPr>
            <a:lvl9pPr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103" y="4520567"/>
            <a:ext cx="5330354" cy="14776848"/>
          </a:xfrm>
        </p:spPr>
        <p:txBody>
          <a:bodyPr/>
          <a:lstStyle>
            <a:lvl1pPr marL="0" indent="0">
              <a:buNone/>
              <a:defRPr sz="3300"/>
            </a:lvl1pPr>
            <a:lvl2pPr marL="1080135" indent="0">
              <a:buNone/>
              <a:defRPr sz="2800"/>
            </a:lvl2pPr>
            <a:lvl3pPr marL="2160270" indent="0">
              <a:buNone/>
              <a:defRPr sz="2400"/>
            </a:lvl3pPr>
            <a:lvl4pPr marL="3240405" indent="0">
              <a:buNone/>
              <a:defRPr sz="2100"/>
            </a:lvl4pPr>
            <a:lvl5pPr marL="4320540" indent="0">
              <a:buNone/>
              <a:defRPr sz="2100"/>
            </a:lvl5pPr>
            <a:lvl6pPr marL="5400675" indent="0">
              <a:buNone/>
              <a:defRPr sz="2100"/>
            </a:lvl6pPr>
            <a:lvl7pPr marL="6480810" indent="0">
              <a:buNone/>
              <a:defRPr sz="2100"/>
            </a:lvl7pPr>
            <a:lvl8pPr marL="7560945" indent="0">
              <a:buNone/>
              <a:defRPr sz="2100"/>
            </a:lvl8pPr>
            <a:lvl9pPr marL="8641080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30-Dec-25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11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5710" y="15121890"/>
            <a:ext cx="9721215" cy="1785225"/>
          </a:xfrm>
        </p:spPr>
        <p:txBody>
          <a:bodyPr anchor="b"/>
          <a:lstStyle>
            <a:lvl1pPr algn="l">
              <a:defRPr sz="4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75710" y="1930242"/>
            <a:ext cx="9721215" cy="12961620"/>
          </a:xfrm>
        </p:spPr>
        <p:txBody>
          <a:bodyPr/>
          <a:lstStyle>
            <a:lvl1pPr marL="0" indent="0">
              <a:buNone/>
              <a:defRPr sz="7600"/>
            </a:lvl1pPr>
            <a:lvl2pPr marL="1080135" indent="0">
              <a:buNone/>
              <a:defRPr sz="6600"/>
            </a:lvl2pPr>
            <a:lvl3pPr marL="2160270" indent="0">
              <a:buNone/>
              <a:defRPr sz="5700"/>
            </a:lvl3pPr>
            <a:lvl4pPr marL="3240405" indent="0">
              <a:buNone/>
              <a:defRPr sz="4700"/>
            </a:lvl4pPr>
            <a:lvl5pPr marL="4320540" indent="0">
              <a:buNone/>
              <a:defRPr sz="4700"/>
            </a:lvl5pPr>
            <a:lvl6pPr marL="5400675" indent="0">
              <a:buNone/>
              <a:defRPr sz="4700"/>
            </a:lvl6pPr>
            <a:lvl7pPr marL="6480810" indent="0">
              <a:buNone/>
              <a:defRPr sz="4700"/>
            </a:lvl7pPr>
            <a:lvl8pPr marL="7560945" indent="0">
              <a:buNone/>
              <a:defRPr sz="4700"/>
            </a:lvl8pPr>
            <a:lvl9pPr marL="8641080" indent="0">
              <a:buNone/>
              <a:defRPr sz="4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75710" y="16907115"/>
            <a:ext cx="9721215" cy="2535315"/>
          </a:xfrm>
        </p:spPr>
        <p:txBody>
          <a:bodyPr/>
          <a:lstStyle>
            <a:lvl1pPr marL="0" indent="0">
              <a:buNone/>
              <a:defRPr sz="3300"/>
            </a:lvl1pPr>
            <a:lvl2pPr marL="1080135" indent="0">
              <a:buNone/>
              <a:defRPr sz="2800"/>
            </a:lvl2pPr>
            <a:lvl3pPr marL="2160270" indent="0">
              <a:buNone/>
              <a:defRPr sz="2400"/>
            </a:lvl3pPr>
            <a:lvl4pPr marL="3240405" indent="0">
              <a:buNone/>
              <a:defRPr sz="2100"/>
            </a:lvl4pPr>
            <a:lvl5pPr marL="4320540" indent="0">
              <a:buNone/>
              <a:defRPr sz="2100"/>
            </a:lvl5pPr>
            <a:lvl6pPr marL="5400675" indent="0">
              <a:buNone/>
              <a:defRPr sz="2100"/>
            </a:lvl6pPr>
            <a:lvl7pPr marL="6480810" indent="0">
              <a:buNone/>
              <a:defRPr sz="2100"/>
            </a:lvl7pPr>
            <a:lvl8pPr marL="7560945" indent="0">
              <a:buNone/>
              <a:defRPr sz="2100"/>
            </a:lvl8pPr>
            <a:lvl9pPr marL="8641080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97F03-1154-4AF1-AA31-1B85E41BB730}" type="datetimeFigureOut">
              <a:rPr lang="en-US" smtClean="0"/>
              <a:pPr/>
              <a:t>30-Dec-25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90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99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101" y="865109"/>
            <a:ext cx="14581823" cy="3600451"/>
          </a:xfrm>
          <a:prstGeom prst="rect">
            <a:avLst/>
          </a:prstGeom>
        </p:spPr>
        <p:txBody>
          <a:bodyPr vert="horz" lIns="216027" tIns="108014" rIns="216027" bIns="108014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101" y="5040631"/>
            <a:ext cx="14581823" cy="14256784"/>
          </a:xfrm>
          <a:prstGeom prst="rect">
            <a:avLst/>
          </a:prstGeom>
        </p:spPr>
        <p:txBody>
          <a:bodyPr vert="horz" lIns="216027" tIns="108014" rIns="216027" bIns="10801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0101" y="20022504"/>
            <a:ext cx="3780473" cy="1150144"/>
          </a:xfrm>
          <a:prstGeom prst="rect">
            <a:avLst/>
          </a:prstGeom>
        </p:spPr>
        <p:txBody>
          <a:bodyPr vert="horz" lIns="216027" tIns="108014" rIns="216027" bIns="108014" rtlCol="0" anchor="ctr"/>
          <a:lstStyle>
            <a:lvl1pPr algn="l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97F03-1154-4AF1-AA31-1B85E41BB730}" type="datetimeFigureOut">
              <a:rPr lang="en-US" smtClean="0"/>
              <a:pPr/>
              <a:t>30-Dec-25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35693" y="20022504"/>
            <a:ext cx="5130641" cy="1150144"/>
          </a:xfrm>
          <a:prstGeom prst="rect">
            <a:avLst/>
          </a:prstGeom>
        </p:spPr>
        <p:txBody>
          <a:bodyPr vert="horz" lIns="216027" tIns="108014" rIns="216027" bIns="108014" rtlCol="0" anchor="ctr"/>
          <a:lstStyle>
            <a:lvl1pPr algn="ct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11451" y="20022504"/>
            <a:ext cx="3780473" cy="1150144"/>
          </a:xfrm>
          <a:prstGeom prst="rect">
            <a:avLst/>
          </a:prstGeom>
        </p:spPr>
        <p:txBody>
          <a:bodyPr vert="horz" lIns="216027" tIns="108014" rIns="216027" bIns="108014" rtlCol="0" anchor="ctr"/>
          <a:lstStyle>
            <a:lvl1pPr algn="r">
              <a:defRPr sz="2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0F01DE-086D-4E1D-961F-805DB1932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172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60270" rtl="0" eaLnBrk="1" latinLnBrk="0" hangingPunct="1">
        <a:spcBef>
          <a:spcPct val="0"/>
        </a:spcBef>
        <a:buNone/>
        <a:defRPr sz="10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101" indent="-810101" algn="l" defTabSz="2160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55219" indent="-675084" algn="l" defTabSz="2160270" rtl="0" eaLnBrk="1" latinLnBrk="0" hangingPunct="1">
        <a:spcBef>
          <a:spcPct val="20000"/>
        </a:spcBef>
        <a:buFont typeface="Arial" panose="020B0604020202020204" pitchFamily="34" charset="0"/>
        <a:buChar char="–"/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2700338" indent="-540068" algn="l" defTabSz="2160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780473" indent="-540068" algn="l" defTabSz="2160270" rtl="0" eaLnBrk="1" latinLnBrk="0" hangingPunct="1">
        <a:spcBef>
          <a:spcPct val="20000"/>
        </a:spcBef>
        <a:buFont typeface="Arial" panose="020B0604020202020204" pitchFamily="34" charset="0"/>
        <a:buChar char="–"/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4860608" indent="-540068" algn="l" defTabSz="2160270" rtl="0" eaLnBrk="1" latinLnBrk="0" hangingPunct="1">
        <a:spcBef>
          <a:spcPct val="20000"/>
        </a:spcBef>
        <a:buFont typeface="Arial" panose="020B0604020202020204" pitchFamily="34" charset="0"/>
        <a:buChar char="»"/>
        <a:defRPr sz="4700" kern="1200">
          <a:solidFill>
            <a:schemeClr val="tx1"/>
          </a:solidFill>
          <a:latin typeface="+mn-lt"/>
          <a:ea typeface="+mn-ea"/>
          <a:cs typeface="+mn-cs"/>
        </a:defRPr>
      </a:lvl5pPr>
      <a:lvl6pPr marL="5940743" indent="-540068" algn="l" defTabSz="2160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7020878" indent="-540068" algn="l" defTabSz="2160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101013" indent="-540068" algn="l" defTabSz="2160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181148" indent="-540068" algn="l" defTabSz="2160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0135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60270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40405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20540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00675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480810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560945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641080" algn="l" defTabSz="2160270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4000">
              <a:schemeClr val="accent1">
                <a:lumMod val="0"/>
                <a:lumOff val="100000"/>
              </a:schemeClr>
            </a:gs>
            <a:gs pos="72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-691710" y="1279993"/>
            <a:ext cx="16923027" cy="4970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en-US" sz="7200" b="1" dirty="0">
              <a:solidFill>
                <a:srgbClr val="FF0000"/>
              </a:solidFill>
              <a:cs typeface="+mj-cs"/>
            </a:endParaRPr>
          </a:p>
          <a:p>
            <a:pPr algn="ctr"/>
            <a:r>
              <a:rPr lang="en-US" sz="7200" b="1" dirty="0">
                <a:solidFill>
                  <a:srgbClr val="FF0000"/>
                </a:solidFill>
                <a:cs typeface="+mj-cs"/>
              </a:rPr>
              <a:t>LMI Special Seminar: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Leveraging High-Dimensional </a:t>
            </a:r>
            <a:r>
              <a:rPr lang="en-US" sz="4000" b="1" dirty="0" err="1">
                <a:solidFill>
                  <a:schemeClr val="bg1"/>
                </a:solidFill>
              </a:rPr>
              <a:t>Qudits</a:t>
            </a:r>
            <a:r>
              <a:rPr lang="en-US" sz="4000" b="1" dirty="0">
                <a:solidFill>
                  <a:schemeClr val="bg1"/>
                </a:solidFill>
              </a:rPr>
              <a:t> for Quantum Communication</a:t>
            </a:r>
          </a:p>
          <a:p>
            <a:pPr algn="ctr"/>
            <a:r>
              <a:rPr lang="en-US" sz="4000" b="1" dirty="0">
                <a:solidFill>
                  <a:schemeClr val="bg1"/>
                </a:solidFill>
              </a:rPr>
              <a:t> and Computation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Prof. Yaron Bromberg 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Institute of Physics , Hebrew University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999771" y="232574"/>
            <a:ext cx="184731" cy="754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549925" y="6545451"/>
            <a:ext cx="1022513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chemeClr val="bg1"/>
                </a:solidFill>
              </a:rPr>
              <a:t>Wednesday  January  7</a:t>
            </a:r>
            <a:r>
              <a:rPr lang="en-US" sz="3600" b="1" baseline="30000" dirty="0">
                <a:solidFill>
                  <a:schemeClr val="bg1"/>
                </a:solidFill>
              </a:rPr>
              <a:t>th</a:t>
            </a:r>
            <a:r>
              <a:rPr lang="en-US" sz="3600" b="1" dirty="0">
                <a:solidFill>
                  <a:schemeClr val="bg1"/>
                </a:solidFill>
              </a:rPr>
              <a:t>,  2025, 13:00-14:00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4851190" y="6264846"/>
            <a:ext cx="5778642" cy="0"/>
          </a:xfrm>
          <a:prstGeom prst="line">
            <a:avLst/>
          </a:prstGeom>
          <a:ln w="508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110450" y="10369302"/>
            <a:ext cx="5778642" cy="0"/>
          </a:xfrm>
          <a:prstGeom prst="line">
            <a:avLst/>
          </a:prstGeom>
          <a:ln w="508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89291" y="258175"/>
            <a:ext cx="15877764" cy="21026336"/>
          </a:xfrm>
          <a:prstGeom prst="rect">
            <a:avLst/>
          </a:prstGeom>
          <a:noFill/>
          <a:ln w="539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2" descr="C:\Users\קרן ותומר\Downloads\logo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2039" y="144276"/>
            <a:ext cx="10153128" cy="1944215"/>
          </a:xfrm>
          <a:prstGeom prst="rect">
            <a:avLst/>
          </a:prstGeom>
          <a:noFill/>
        </p:spPr>
      </p:pic>
      <p:sp>
        <p:nvSpPr>
          <p:cNvPr id="15" name="Text Placeholder 4"/>
          <p:cNvSpPr txBox="1">
            <a:spLocks/>
          </p:cNvSpPr>
          <p:nvPr/>
        </p:nvSpPr>
        <p:spPr>
          <a:xfrm>
            <a:off x="34970" y="11233398"/>
            <a:ext cx="15687781" cy="10051113"/>
          </a:xfrm>
          <a:prstGeom prst="rect">
            <a:avLst/>
          </a:prstGeom>
        </p:spPr>
        <p:txBody>
          <a:bodyPr vert="horz" lIns="216027" tIns="108014" rIns="216027" bIns="108014" rtlCol="0">
            <a:noAutofit/>
          </a:bodyPr>
          <a:lstStyle/>
          <a:p>
            <a:endParaRPr lang="en-US" sz="3200" b="1" u="sng" dirty="0">
              <a:solidFill>
                <a:srgbClr val="FF0000"/>
              </a:solidFill>
            </a:endParaRPr>
          </a:p>
          <a:p>
            <a:r>
              <a:rPr lang="en-US" sz="3200" b="1" u="sng" dirty="0">
                <a:solidFill>
                  <a:srgbClr val="FF0000"/>
                </a:solidFill>
              </a:rPr>
              <a:t>Abstract: </a:t>
            </a:r>
            <a:r>
              <a:rPr lang="en-US" sz="3200" dirty="0">
                <a:solidFill>
                  <a:schemeClr val="bg1"/>
                </a:solidFill>
              </a:rPr>
              <a:t>Photons can carry quantum information not only in two-level systems (qubits) but also in d-level systems known as </a:t>
            </a:r>
            <a:r>
              <a:rPr lang="en-US" sz="3200" dirty="0" err="1">
                <a:solidFill>
                  <a:schemeClr val="bg1"/>
                </a:solidFill>
              </a:rPr>
              <a:t>qudits</a:t>
            </a:r>
            <a:r>
              <a:rPr lang="en-US" sz="3200" dirty="0">
                <a:solidFill>
                  <a:schemeClr val="bg1"/>
                </a:solidFill>
              </a:rPr>
              <a:t>. A single photon distributed across d optical modes can encode up to log_2(d qubits of information, enabling more efficient use of quantum resources and greater resilience to noise. This advantage, however, comes at a price: implementing quantum gates and performing measurements in high-dimensional Hilbert spaces is significantly more demanding than in the qubit case. </a:t>
            </a:r>
          </a:p>
          <a:p>
            <a:r>
              <a:rPr lang="en-US" sz="3200" dirty="0">
                <a:solidFill>
                  <a:schemeClr val="bg1"/>
                </a:solidFill>
              </a:rPr>
              <a:t>To address these challenges, I will present our recent work on developing new protocols and optical hardware for quantum communication and computation with high-dimensional </a:t>
            </a:r>
            <a:r>
              <a:rPr lang="en-US" sz="3200" dirty="0" err="1">
                <a:solidFill>
                  <a:schemeClr val="bg1"/>
                </a:solidFill>
              </a:rPr>
              <a:t>qudits</a:t>
            </a:r>
            <a:r>
              <a:rPr lang="en-US" sz="3200" dirty="0">
                <a:solidFill>
                  <a:schemeClr val="bg1"/>
                </a:solidFill>
              </a:rPr>
              <a:t> encoded in the temporal or spatial modes of single and entangled photons. I will discuss our experimental implementations of quantum key distribution using weak coherent pulses [</a:t>
            </a:r>
            <a:r>
              <a:rPr lang="en-US" sz="3200" dirty="0" err="1">
                <a:solidFill>
                  <a:schemeClr val="bg1"/>
                </a:solidFill>
              </a:rPr>
              <a:t>Sulimany</a:t>
            </a:r>
            <a:r>
              <a:rPr lang="en-US" sz="3200" dirty="0">
                <a:solidFill>
                  <a:schemeClr val="bg1"/>
                </a:solidFill>
              </a:rPr>
              <a:t> et al., NPJ Quantum Information 11, 16 (2025)], single photons from quantum dots [Halevi et al., </a:t>
            </a:r>
            <a:r>
              <a:rPr lang="en-US" sz="3200" dirty="0" err="1">
                <a:solidFill>
                  <a:schemeClr val="bg1"/>
                </a:solidFill>
              </a:rPr>
              <a:t>Optica</a:t>
            </a:r>
            <a:r>
              <a:rPr lang="en-US" sz="3200" dirty="0">
                <a:solidFill>
                  <a:schemeClr val="bg1"/>
                </a:solidFill>
              </a:rPr>
              <a:t> Quantum 2, 351 (2024)], and entangled photon pairs [Lib et al., </a:t>
            </a:r>
            <a:r>
              <a:rPr lang="en-US" sz="3200" dirty="0" err="1">
                <a:solidFill>
                  <a:schemeClr val="bg1"/>
                </a:solidFill>
              </a:rPr>
              <a:t>Optica</a:t>
            </a:r>
            <a:r>
              <a:rPr lang="en-US" sz="3200" dirty="0">
                <a:solidFill>
                  <a:schemeClr val="bg1"/>
                </a:solidFill>
              </a:rPr>
              <a:t> Quantum 3, 182 (2025)]. In the latter, we demonstrated projective measurements in two mutually unbiased bases for $d = 25$ using a multi-plane light converter (MPLC). I will also show how the same MPLC platform can be applied to perform elementary operations in measurement-based quantum computation with high-dimensional cluster states [Lib and Bromberg, Nat. Photonics 18, 1218 (2024)].</a:t>
            </a:r>
          </a:p>
          <a:p>
            <a:endParaRPr lang="en-US" sz="2600" dirty="0">
              <a:solidFill>
                <a:schemeClr val="bg1"/>
              </a:solidFill>
            </a:endParaRPr>
          </a:p>
          <a:p>
            <a:endParaRPr lang="en-US" sz="2600" dirty="0">
              <a:solidFill>
                <a:schemeClr val="bg1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endParaRPr lang="en-US" sz="2600" dirty="0">
              <a:solidFill>
                <a:schemeClr val="bg1"/>
              </a:solidFill>
            </a:endParaRPr>
          </a:p>
          <a:p>
            <a:endParaRPr lang="en-US" sz="2600" dirty="0">
              <a:solidFill>
                <a:schemeClr val="bg1"/>
              </a:solidFill>
            </a:endParaRPr>
          </a:p>
          <a:p>
            <a:endParaRPr lang="en-US" sz="2600" b="1" u="sng" dirty="0">
              <a:solidFill>
                <a:schemeClr val="bg1"/>
              </a:solidFill>
            </a:endParaRPr>
          </a:p>
          <a:p>
            <a:endParaRPr lang="en-US" sz="2800" b="1" u="sng" dirty="0">
              <a:solidFill>
                <a:schemeClr val="bg1"/>
              </a:solidFill>
            </a:endParaRPr>
          </a:p>
          <a:p>
            <a:endParaRPr lang="en-US" sz="2800" b="1" u="sng" dirty="0">
              <a:solidFill>
                <a:schemeClr val="bg1"/>
              </a:solidFill>
            </a:endParaRPr>
          </a:p>
          <a:p>
            <a:endParaRPr lang="en-US" sz="2800" b="1" u="sng" dirty="0">
              <a:solidFill>
                <a:schemeClr val="bg1"/>
              </a:solidFill>
            </a:endParaRPr>
          </a:p>
          <a:p>
            <a:endParaRPr lang="en-US" sz="2800" b="1" u="sng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77370" y="7462985"/>
            <a:ext cx="1029769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dirty="0">
                <a:solidFill>
                  <a:schemeClr val="bg1"/>
                </a:solidFill>
              </a:rPr>
              <a:t>Light refreshments and drinks will be served at 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12:30</a:t>
            </a:r>
          </a:p>
        </p:txBody>
      </p:sp>
      <p:sp>
        <p:nvSpPr>
          <p:cNvPr id="11" name="Text Placeholder 4"/>
          <p:cNvSpPr txBox="1">
            <a:spLocks/>
          </p:cNvSpPr>
          <p:nvPr/>
        </p:nvSpPr>
        <p:spPr>
          <a:xfrm>
            <a:off x="2174162" y="8616997"/>
            <a:ext cx="10976662" cy="1437494"/>
          </a:xfrm>
          <a:prstGeom prst="rect">
            <a:avLst/>
          </a:prstGeom>
        </p:spPr>
        <p:txBody>
          <a:bodyPr vert="horz" lIns="216027" tIns="108014" rIns="216027" bIns="108014" rtlCol="0">
            <a:noAutofit/>
          </a:bodyPr>
          <a:lstStyle>
            <a:lvl1pPr marL="0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80135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60270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240405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320540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400675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480810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7560945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641080" indent="0" algn="l" defTabSz="21602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>
                <a:solidFill>
                  <a:schemeClr val="bg1"/>
                </a:solidFill>
              </a:rPr>
              <a:t>Auditorium 011, Engineering Classroom Building,  Faculty of Engineering, Tel-Aviv University </a:t>
            </a:r>
          </a:p>
          <a:p>
            <a:pPr algn="ctr"/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D6D110-1A61-9C2A-C5DF-4EDA21FB6F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88031" y="4209647"/>
            <a:ext cx="2203699" cy="2831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105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74692</TotalTime>
  <Words>309</Words>
  <Application>Microsoft Office PowerPoint</Application>
  <PresentationFormat>Custom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Ronit Weingarten</dc:creator>
  <cp:lastModifiedBy>Galit Hakak - LMI</cp:lastModifiedBy>
  <cp:revision>172</cp:revision>
  <dcterms:created xsi:type="dcterms:W3CDTF">2016-10-19T10:09:32Z</dcterms:created>
  <dcterms:modified xsi:type="dcterms:W3CDTF">2025-12-30T09:22:26Z</dcterms:modified>
</cp:coreProperties>
</file>